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6" r:id="rId2"/>
    <p:sldId id="256" r:id="rId3"/>
    <p:sldId id="263" r:id="rId4"/>
    <p:sldId id="257" r:id="rId5"/>
    <p:sldId id="258" r:id="rId6"/>
    <p:sldId id="262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6" autoAdjust="0"/>
    <p:restoredTop sz="98246" autoAdjust="0"/>
  </p:normalViewPr>
  <p:slideViewPr>
    <p:cSldViewPr>
      <p:cViewPr>
        <p:scale>
          <a:sx n="66" d="100"/>
          <a:sy n="66" d="100"/>
        </p:scale>
        <p:origin x="-2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982-3EC0-4DE3-B912-77E9019C2E60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B845-A9BF-47D6-9CB5-84425A97F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982-3EC0-4DE3-B912-77E9019C2E60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B845-A9BF-47D6-9CB5-84425A97F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982-3EC0-4DE3-B912-77E9019C2E60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B845-A9BF-47D6-9CB5-84425A97F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982-3EC0-4DE3-B912-77E9019C2E60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B845-A9BF-47D6-9CB5-84425A97F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982-3EC0-4DE3-B912-77E9019C2E60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155B845-A9BF-47D6-9CB5-84425A97F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982-3EC0-4DE3-B912-77E9019C2E60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B845-A9BF-47D6-9CB5-84425A97F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982-3EC0-4DE3-B912-77E9019C2E60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B845-A9BF-47D6-9CB5-84425A97F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982-3EC0-4DE3-B912-77E9019C2E60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B845-A9BF-47D6-9CB5-84425A97F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982-3EC0-4DE3-B912-77E9019C2E60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B845-A9BF-47D6-9CB5-84425A97F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982-3EC0-4DE3-B912-77E9019C2E60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B845-A9BF-47D6-9CB5-84425A97F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982-3EC0-4DE3-B912-77E9019C2E60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B845-A9BF-47D6-9CB5-84425A97F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03F982-3EC0-4DE3-B912-77E9019C2E60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55B845-A9BF-47D6-9CB5-84425A97F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ewoodworking.com/authors/graham-blackburn.asp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ewoodworking.com/authors/graham-blackburn.aspx" TargetMode="External"/><Relationship Id="rId2" Type="http://schemas.openxmlformats.org/officeDocument/2006/relationships/hyperlink" Target="http://www.finewoodworking.com/ProjectsAndDesign/ProjectsAndDesignPDF.aspx?id=253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ewoodworking.com/authors/graham-blackburn.aspx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ewoodworking.com/authors/graham-blackburn.aspx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ewoodworking.com/authors/graham-blackburn.aspx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ewoodworking.com/authors/graham-blackburn.aspx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9 Track 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48800" y="65532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History of Benches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roadway" pitchFamily="82" charset="0"/>
              </a:rPr>
              <a:t>By Emma Grace Mason</a:t>
            </a:r>
          </a:p>
          <a:p>
            <a:endParaRPr lang="en-US" dirty="0" smtClean="0">
              <a:solidFill>
                <a:srgbClr val="FFFF00"/>
              </a:solidFill>
              <a:latin typeface="Broadway" pitchFamily="82" charset="0"/>
            </a:endParaRPr>
          </a:p>
          <a:p>
            <a:endParaRPr lang="en-US" dirty="0" smtClean="0">
              <a:solidFill>
                <a:srgbClr val="FFFF00"/>
              </a:solidFill>
              <a:latin typeface="Broadway" pitchFamily="82" charset="0"/>
            </a:endParaRPr>
          </a:p>
          <a:p>
            <a:endParaRPr lang="en-US" dirty="0">
              <a:solidFill>
                <a:srgbClr val="FFFF00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8893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Broadway" pitchFamily="82" charset="0"/>
              </a:rPr>
              <a:t>Benches are made of:</a:t>
            </a:r>
            <a:br>
              <a:rPr lang="en-US" dirty="0" smtClean="0">
                <a:latin typeface="Broadway" pitchFamily="82" charset="0"/>
              </a:rPr>
            </a:br>
            <a:r>
              <a:rPr lang="en-US" dirty="0" smtClean="0">
                <a:latin typeface="Broadway" pitchFamily="82" charset="0"/>
              </a:rPr>
              <a:t>wood</a:t>
            </a:r>
            <a:br>
              <a:rPr lang="en-US" dirty="0" smtClean="0">
                <a:latin typeface="Broadway" pitchFamily="82" charset="0"/>
              </a:rPr>
            </a:br>
            <a:r>
              <a:rPr lang="en-US" dirty="0" smtClean="0">
                <a:latin typeface="Broadway" pitchFamily="82" charset="0"/>
              </a:rPr>
              <a:t>stone</a:t>
            </a:r>
            <a:br>
              <a:rPr lang="en-US" dirty="0" smtClean="0">
                <a:latin typeface="Broadway" pitchFamily="82" charset="0"/>
              </a:rPr>
            </a:br>
            <a:r>
              <a:rPr lang="en-US" dirty="0" smtClean="0">
                <a:latin typeface="Broadway" pitchFamily="82" charset="0"/>
              </a:rPr>
              <a:t>metal</a:t>
            </a:r>
            <a:br>
              <a:rPr lang="en-US" dirty="0" smtClean="0">
                <a:latin typeface="Broadway" pitchFamily="82" charset="0"/>
              </a:rPr>
            </a:br>
            <a:r>
              <a:rPr lang="en-US" dirty="0" smtClean="0">
                <a:latin typeface="Broadway" pitchFamily="82" charset="0"/>
              </a:rPr>
              <a:t>synthetic materials</a:t>
            </a:r>
            <a:br>
              <a:rPr lang="en-US" dirty="0" smtClean="0">
                <a:latin typeface="Broadway" pitchFamily="82" charset="0"/>
              </a:rPr>
            </a:br>
            <a:endParaRPr lang="en-US" dirty="0">
              <a:latin typeface="Broadway" pitchFamily="82" charset="0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2192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roadway" pitchFamily="82" charset="0"/>
              </a:rPr>
              <a:t>“The terms "bench" and "form" can be used interchangeably to refer to backless and elongated wooden seating. Originally a bench may have been freestanding and movable, whereas a form referred to a bench fixed to the wall. Furthermore, the term “bench” has acquired the additional meaning of a work surface, such as a cabinetmaker’s workbench.”</a:t>
            </a:r>
            <a:br>
              <a:rPr lang="en-US" sz="2400" dirty="0" smtClean="0">
                <a:latin typeface="Broadway" pitchFamily="82" charset="0"/>
              </a:rPr>
            </a:br>
            <a:r>
              <a:rPr lang="en-US" dirty="0" smtClean="0">
                <a:latin typeface="Broadway" pitchFamily="82" charset="0"/>
              </a:rPr>
              <a:t/>
            </a:r>
            <a:br>
              <a:rPr lang="en-US" dirty="0" smtClean="0">
                <a:latin typeface="Broadway" pitchFamily="82" charset="0"/>
              </a:rPr>
            </a:br>
            <a:r>
              <a:rPr lang="en-US" dirty="0">
                <a:latin typeface="Broadway" pitchFamily="82" charset="0"/>
              </a:rPr>
              <a:t>Source:  </a:t>
            </a:r>
            <a:r>
              <a:rPr lang="en-US" b="1" dirty="0"/>
              <a:t>A Short History of Benches</a:t>
            </a:r>
          </a:p>
          <a:p>
            <a:r>
              <a:rPr lang="en-US" dirty="0"/>
              <a:t>by </a:t>
            </a:r>
            <a:r>
              <a:rPr lang="en-US" dirty="0">
                <a:hlinkClick r:id="rId2" action="ppaction://hlinkfile"/>
              </a:rPr>
              <a:t>Graham Blackburn</a:t>
            </a:r>
            <a:endParaRPr lang="en-US" dirty="0"/>
          </a:p>
          <a:p>
            <a:endParaRPr lang="en-US" dirty="0">
              <a:latin typeface="Broadway" pitchFamily="82" charset="0"/>
            </a:endParaRP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8" name="Picture 16" descr="http://www.blueskypaintingpros.com/wp-content/uploads/2012/09/paint-c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2814" y="613359"/>
            <a:ext cx="2137464" cy="1981200"/>
          </a:xfrm>
          <a:prstGeom prst="rect">
            <a:avLst/>
          </a:prstGeom>
          <a:noFill/>
        </p:spPr>
      </p:pic>
      <p:pic>
        <p:nvPicPr>
          <p:cNvPr id="33794" name="Picture 2" descr="http://www.islandteak.net/images/english_garden_be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158721"/>
            <a:ext cx="3478586" cy="2464867"/>
          </a:xfrm>
          <a:prstGeom prst="rect">
            <a:avLst/>
          </a:prstGeom>
          <a:noFill/>
        </p:spPr>
      </p:pic>
      <p:pic>
        <p:nvPicPr>
          <p:cNvPr id="33796" name="Picture 4" descr="http://www.parknpool.com/administration/products/1009-files/18be-039cd-benches-and-glider-benches-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25" y="-609600"/>
            <a:ext cx="3381375" cy="3381375"/>
          </a:xfrm>
          <a:prstGeom prst="rect">
            <a:avLst/>
          </a:prstGeom>
          <a:noFill/>
        </p:spPr>
      </p:pic>
      <p:pic>
        <p:nvPicPr>
          <p:cNvPr id="33798" name="Picture 6" descr="http://www2.webster.edu/~corbetre/images/dogtown/dhs/bench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762856"/>
            <a:ext cx="2854817" cy="1905000"/>
          </a:xfrm>
          <a:prstGeom prst="rect">
            <a:avLst/>
          </a:prstGeom>
          <a:noFill/>
        </p:spPr>
      </p:pic>
      <p:pic>
        <p:nvPicPr>
          <p:cNvPr id="33800" name="Picture 8" descr="http://st.houzz.com/simgs/31f1c20700241100_4-0931/traditional-bench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0278" y="4429481"/>
            <a:ext cx="2640386" cy="2337499"/>
          </a:xfrm>
          <a:prstGeom prst="rect">
            <a:avLst/>
          </a:prstGeom>
          <a:noFill/>
        </p:spPr>
      </p:pic>
      <p:pic>
        <p:nvPicPr>
          <p:cNvPr id="33802" name="Picture 10" descr="http://static.ddmcdn.com/gif/hammer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7464" y="2286000"/>
            <a:ext cx="2123002" cy="2009775"/>
          </a:xfrm>
          <a:prstGeom prst="rect">
            <a:avLst/>
          </a:prstGeom>
          <a:noFill/>
        </p:spPr>
      </p:pic>
      <p:pic>
        <p:nvPicPr>
          <p:cNvPr id="33804" name="Picture 12" descr="http://www.pridebarco.com/uploads/screw_cutou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2819400"/>
            <a:ext cx="1371117" cy="1829874"/>
          </a:xfrm>
          <a:prstGeom prst="rect">
            <a:avLst/>
          </a:prstGeom>
          <a:noFill/>
        </p:spPr>
      </p:pic>
      <p:pic>
        <p:nvPicPr>
          <p:cNvPr id="33806" name="Picture 14" descr="http://upload.wikimedia.org/wikipedia/commons/thumb/0/0b/Taxus_wood.jpg/300px-Taxus_woo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2895600"/>
            <a:ext cx="1790700" cy="1814576"/>
          </a:xfrm>
          <a:prstGeom prst="rect">
            <a:avLst/>
          </a:prstGeom>
          <a:noFill/>
        </p:spPr>
      </p:pic>
      <p:pic>
        <p:nvPicPr>
          <p:cNvPr id="33810" name="Picture 18" descr="http://www.pachd.com/free-images/household-images/paint-brush-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200" y="4762856"/>
            <a:ext cx="2548595" cy="1912793"/>
          </a:xfrm>
          <a:prstGeom prst="rect">
            <a:avLst/>
          </a:prstGeom>
          <a:noFill/>
        </p:spPr>
      </p:pic>
      <p:pic>
        <p:nvPicPr>
          <p:cNvPr id="11" name="Picture 16" descr="http://www.blueskypaintingpros.com/wp-content/uploads/2012/09/paint-c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2815" y="574903"/>
            <a:ext cx="2137464" cy="1981200"/>
          </a:xfrm>
          <a:prstGeom prst="rect">
            <a:avLst/>
          </a:prstGeom>
          <a:noFill/>
        </p:spPr>
      </p:pic>
      <p:pic>
        <p:nvPicPr>
          <p:cNvPr id="12" name="Picture 2" descr="http://www.islandteak.net/images/english_garden_be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3478586" cy="2464867"/>
          </a:xfrm>
          <a:prstGeom prst="rect">
            <a:avLst/>
          </a:prstGeom>
          <a:noFill/>
        </p:spPr>
      </p:pic>
      <p:pic>
        <p:nvPicPr>
          <p:cNvPr id="13" name="Picture 4" descr="http://www.parknpool.com/administration/products/1009-files/18be-039cd-benches-and-glider-benches-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26" y="-648056"/>
            <a:ext cx="3381375" cy="3381375"/>
          </a:xfrm>
          <a:prstGeom prst="rect">
            <a:avLst/>
          </a:prstGeom>
          <a:noFill/>
        </p:spPr>
      </p:pic>
      <p:pic>
        <p:nvPicPr>
          <p:cNvPr id="14" name="Picture 6" descr="http://www2.webster.edu/~corbetre/images/dogtown/dhs/bench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24400"/>
            <a:ext cx="2854817" cy="1905000"/>
          </a:xfrm>
          <a:prstGeom prst="rect">
            <a:avLst/>
          </a:prstGeom>
          <a:noFill/>
        </p:spPr>
      </p:pic>
      <p:pic>
        <p:nvPicPr>
          <p:cNvPr id="15" name="Picture 10" descr="http://static.ddmcdn.com/gif/hammer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7465" y="2247544"/>
            <a:ext cx="2123002" cy="2009775"/>
          </a:xfrm>
          <a:prstGeom prst="rect">
            <a:avLst/>
          </a:prstGeom>
          <a:noFill/>
        </p:spPr>
      </p:pic>
      <p:pic>
        <p:nvPicPr>
          <p:cNvPr id="16" name="Picture 12" descr="http://www.pridebarco.com/uploads/screw_cutou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1" y="2780944"/>
            <a:ext cx="1371117" cy="1829874"/>
          </a:xfrm>
          <a:prstGeom prst="rect">
            <a:avLst/>
          </a:prstGeom>
          <a:noFill/>
        </p:spPr>
      </p:pic>
      <p:pic>
        <p:nvPicPr>
          <p:cNvPr id="17" name="Picture 14" descr="http://upload.wikimedia.org/wikipedia/commons/thumb/0/0b/Taxus_wood.jpg/300px-Taxus_woo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1" y="2857144"/>
            <a:ext cx="1790700" cy="1814576"/>
          </a:xfrm>
          <a:prstGeom prst="rect">
            <a:avLst/>
          </a:prstGeom>
          <a:noFill/>
        </p:spPr>
      </p:pic>
      <p:pic>
        <p:nvPicPr>
          <p:cNvPr id="18" name="Picture 18" descr="http://www.pachd.com/free-images/household-images/paint-brush-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201" y="4724400"/>
            <a:ext cx="2548595" cy="191279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7696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roadway" pitchFamily="82" charset="0"/>
              </a:rPr>
              <a:t>“The </a:t>
            </a:r>
            <a:r>
              <a:rPr lang="en-US" sz="3200" dirty="0" smtClean="0">
                <a:latin typeface="Broadway" pitchFamily="82" charset="0"/>
                <a:hlinkClick r:id="rId2" action="ppaction://hlinkfile"/>
              </a:rPr>
              <a:t>bench</a:t>
            </a:r>
            <a:r>
              <a:rPr lang="en-US" sz="3200" dirty="0" smtClean="0">
                <a:latin typeface="Broadway" pitchFamily="82" charset="0"/>
              </a:rPr>
              <a:t> was the common seating form in the days when chairs were reserved for the most important people (hence the term "chairman"). Early types were very simple, consisting of a plank supported by solid ends connected by brackets or a stretcher.”</a:t>
            </a:r>
            <a:r>
              <a:rPr lang="en-US" dirty="0" smtClean="0">
                <a:latin typeface="Broadway" pitchFamily="82" charset="0"/>
              </a:rPr>
              <a:t/>
            </a:r>
            <a:br>
              <a:rPr lang="en-US" dirty="0" smtClean="0">
                <a:latin typeface="Broadway" pitchFamily="82" charset="0"/>
              </a:rPr>
            </a:br>
            <a:r>
              <a:rPr lang="en-US" dirty="0" smtClean="0">
                <a:latin typeface="Broadway" pitchFamily="82" charset="0"/>
              </a:rPr>
              <a:t/>
            </a:r>
            <a:br>
              <a:rPr lang="en-US" dirty="0" smtClean="0">
                <a:latin typeface="Broadway" pitchFamily="82" charset="0"/>
              </a:rPr>
            </a:br>
            <a:r>
              <a:rPr lang="en-US" dirty="0" smtClean="0">
                <a:latin typeface="Broadway" pitchFamily="82" charset="0"/>
              </a:rPr>
              <a:t>Source:  </a:t>
            </a:r>
            <a:r>
              <a:rPr lang="en-US" b="1" dirty="0" smtClean="0"/>
              <a:t>A </a:t>
            </a:r>
            <a:r>
              <a:rPr lang="en-US" b="1" dirty="0"/>
              <a:t>Short History of Benches</a:t>
            </a:r>
          </a:p>
          <a:p>
            <a:r>
              <a:rPr lang="en-US" dirty="0"/>
              <a:t>by </a:t>
            </a:r>
            <a:r>
              <a:rPr lang="en-US" dirty="0">
                <a:hlinkClick r:id="rId3" action="ppaction://hlinkfile"/>
              </a:rPr>
              <a:t>Graham Blackburn</a:t>
            </a:r>
            <a:endParaRPr lang="en-US" dirty="0"/>
          </a:p>
          <a:p>
            <a:endParaRPr lang="en-US" dirty="0">
              <a:latin typeface="Broadway" pitchFamily="82" charset="0"/>
            </a:endParaRPr>
          </a:p>
        </p:txBody>
      </p:sp>
    </p:spTree>
  </p:cSld>
  <p:clrMapOvr>
    <a:masterClrMapping/>
  </p:clrMapOvr>
  <p:transition spd="slow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943" y="534196"/>
            <a:ext cx="7924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Broadway" pitchFamily="82" charset="0"/>
              </a:rPr>
              <a:t>Later developments included benches with joined legs, similar to an elongated joint stool. At a certain point the legs were extended up past the seat to form sides and a back. </a:t>
            </a:r>
          </a:p>
          <a:p>
            <a:endParaRPr lang="en-US" sz="2400" dirty="0">
              <a:latin typeface="Broadway" pitchFamily="82" charset="0"/>
            </a:endParaRPr>
          </a:p>
          <a:p>
            <a:endParaRPr lang="en-US" sz="2400" dirty="0" smtClean="0">
              <a:latin typeface="Broadway" pitchFamily="82" charset="0"/>
            </a:endParaRPr>
          </a:p>
          <a:p>
            <a:endParaRPr lang="en-US" sz="2400" dirty="0">
              <a:latin typeface="Broadway" pitchFamily="82" charset="0"/>
            </a:endParaRPr>
          </a:p>
          <a:p>
            <a:endParaRPr lang="en-US" sz="2400" dirty="0" smtClean="0">
              <a:latin typeface="Broadway" pitchFamily="82" charset="0"/>
            </a:endParaRPr>
          </a:p>
          <a:p>
            <a:endParaRPr lang="en-US" sz="2400" dirty="0">
              <a:latin typeface="Broadway" pitchFamily="82" charset="0"/>
            </a:endParaRPr>
          </a:p>
          <a:p>
            <a:r>
              <a:rPr lang="en-US" dirty="0">
                <a:latin typeface="Broadway" pitchFamily="82" charset="0"/>
              </a:rPr>
              <a:t>Source:  </a:t>
            </a:r>
            <a:r>
              <a:rPr lang="en-US" b="1" dirty="0"/>
              <a:t>A Short History of Benches</a:t>
            </a:r>
          </a:p>
          <a:p>
            <a:r>
              <a:rPr lang="en-US" dirty="0"/>
              <a:t>by </a:t>
            </a:r>
            <a:r>
              <a:rPr lang="en-US" dirty="0">
                <a:hlinkClick r:id="rId2" action="ppaction://hlinkfile"/>
              </a:rPr>
              <a:t>Graham Blackburn</a:t>
            </a:r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857" y="671691"/>
            <a:ext cx="7924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Broadway" pitchFamily="82" charset="0"/>
              </a:rPr>
              <a:t>At the other extreme are benches that are so long as to require additional support between the ends, like many cane-seated examples made in the 18th century.</a:t>
            </a:r>
          </a:p>
          <a:p>
            <a:endParaRPr lang="en-US" sz="3600" dirty="0">
              <a:latin typeface="Broadway" pitchFamily="82" charset="0"/>
            </a:endParaRPr>
          </a:p>
          <a:p>
            <a:endParaRPr lang="en-US" sz="3600" dirty="0" smtClean="0">
              <a:latin typeface="Broadway" pitchFamily="82" charset="0"/>
            </a:endParaRPr>
          </a:p>
          <a:p>
            <a:r>
              <a:rPr lang="en-US" dirty="0">
                <a:latin typeface="Broadway" pitchFamily="82" charset="0"/>
              </a:rPr>
              <a:t>Source:  </a:t>
            </a:r>
            <a:r>
              <a:rPr lang="en-US" b="1" dirty="0"/>
              <a:t>A Short History of Benches</a:t>
            </a:r>
          </a:p>
          <a:p>
            <a:r>
              <a:rPr lang="en-US" dirty="0"/>
              <a:t>by </a:t>
            </a:r>
            <a:r>
              <a:rPr lang="en-US" dirty="0">
                <a:hlinkClick r:id="rId2" action="ppaction://hlinkfile"/>
              </a:rPr>
              <a:t>Graham Blackburn</a:t>
            </a:r>
            <a:endParaRPr lang="en-US" dirty="0"/>
          </a:p>
          <a:p>
            <a:r>
              <a:rPr lang="en-US" sz="3600" dirty="0" smtClean="0">
                <a:latin typeface="Broadway" pitchFamily="82" charset="0"/>
              </a:rPr>
              <a:t/>
            </a:r>
            <a:br>
              <a:rPr lang="en-US" sz="3600" dirty="0" smtClean="0">
                <a:latin typeface="Broadway" pitchFamily="82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71628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roadway" pitchFamily="82" charset="0"/>
              </a:rPr>
              <a:t>Both benches and settles may also be thought of as extensions of chests, which were used for seating in the days before chairs became common. Both planked chests and frame-and-paneled chests are easily turned into settles by the simple extension upwards of either the sides or the legs.</a:t>
            </a:r>
          </a:p>
          <a:p>
            <a:endParaRPr lang="en-US" sz="2800" dirty="0">
              <a:latin typeface="Broadway" pitchFamily="82" charset="0"/>
            </a:endParaRPr>
          </a:p>
          <a:p>
            <a:endParaRPr lang="en-US" sz="2800" dirty="0" smtClean="0">
              <a:latin typeface="Broadway" pitchFamily="82" charset="0"/>
            </a:endParaRPr>
          </a:p>
          <a:p>
            <a:r>
              <a:rPr lang="en-US" dirty="0">
                <a:latin typeface="Broadway" pitchFamily="82" charset="0"/>
              </a:rPr>
              <a:t>Source:  </a:t>
            </a:r>
            <a:r>
              <a:rPr lang="en-US" b="1" dirty="0"/>
              <a:t>A Short History of Benches</a:t>
            </a:r>
          </a:p>
          <a:p>
            <a:r>
              <a:rPr lang="en-US" dirty="0"/>
              <a:t>by </a:t>
            </a:r>
            <a:r>
              <a:rPr lang="en-US" dirty="0">
                <a:hlinkClick r:id="rId2" action="ppaction://hlinkfile"/>
              </a:rPr>
              <a:t>Graham Blackburn</a:t>
            </a:r>
            <a:endParaRPr lang="en-US" dirty="0"/>
          </a:p>
          <a:p>
            <a:r>
              <a:rPr lang="en-US" dirty="0" smtClean="0">
                <a:latin typeface="Broadway" pitchFamily="82" charset="0"/>
              </a:rPr>
              <a:t/>
            </a:r>
            <a:br>
              <a:rPr lang="en-US" dirty="0" smtClean="0">
                <a:latin typeface="Broadway" pitchFamily="82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8686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roadway" pitchFamily="82" charset="0"/>
              </a:rPr>
              <a:t>While the elongation which separates a bench from a stool is generally intended to provide seating for more than one person, a notable exception is the piano bench, which sometimes differs from other benches in also often having an upholstered seat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dirty="0">
                <a:latin typeface="Broadway" pitchFamily="82" charset="0"/>
              </a:rPr>
              <a:t>Source:  </a:t>
            </a:r>
            <a:r>
              <a:rPr lang="en-US" b="1" dirty="0"/>
              <a:t>A Short History of Benches</a:t>
            </a:r>
          </a:p>
          <a:p>
            <a:r>
              <a:rPr lang="en-US" dirty="0"/>
              <a:t>by </a:t>
            </a:r>
            <a:r>
              <a:rPr lang="en-US" dirty="0">
                <a:hlinkClick r:id="rId2" action="ppaction://hlinkfile"/>
              </a:rPr>
              <a:t>Graham Blackburn</a:t>
            </a:r>
            <a:endParaRPr lang="en-US" dirty="0"/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062912" cy="529431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Broadway" pitchFamily="82" charset="0"/>
              </a:rPr>
              <a:t>The benches were  first made for the common people.</a:t>
            </a:r>
            <a:br>
              <a:rPr lang="en-US" dirty="0" smtClean="0">
                <a:solidFill>
                  <a:srgbClr val="0070C0"/>
                </a:solidFill>
                <a:latin typeface="Broadway" pitchFamily="82" charset="0"/>
              </a:rPr>
            </a:br>
            <a:r>
              <a:rPr lang="en-US" dirty="0" smtClean="0">
                <a:solidFill>
                  <a:srgbClr val="0070C0"/>
                </a:solidFill>
                <a:latin typeface="Broadway" pitchFamily="82" charset="0"/>
              </a:rPr>
              <a:t>Chairs were made for the more important people.</a:t>
            </a:r>
            <a:br>
              <a:rPr lang="en-US" dirty="0" smtClean="0">
                <a:solidFill>
                  <a:srgbClr val="0070C0"/>
                </a:solidFill>
                <a:latin typeface="Broadway" pitchFamily="82" charset="0"/>
              </a:rPr>
            </a:br>
            <a:r>
              <a:rPr lang="en-US" dirty="0" smtClean="0">
                <a:latin typeface="Broadway" pitchFamily="82" charset="0"/>
              </a:rPr>
              <a:t/>
            </a:r>
            <a:br>
              <a:rPr lang="en-US" dirty="0" smtClean="0">
                <a:latin typeface="Broadway" pitchFamily="82" charset="0"/>
              </a:rPr>
            </a:br>
            <a:endParaRPr lang="en-US" dirty="0">
              <a:latin typeface="Broadway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   </a:t>
            </a:r>
            <a:endParaRPr lang="en-US" sz="3600" dirty="0"/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4576</TotalTime>
  <Words>293</Words>
  <Application>Microsoft Office PowerPoint</Application>
  <PresentationFormat>On-screen Show (4:3)</PresentationFormat>
  <Paragraphs>36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The History of Benches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benches were  first made for the common people. Chairs were made for the more important people.  </vt:lpstr>
      <vt:lpstr>Benches are made of: wood stone metal synthetic materials </vt:lpstr>
    </vt:vector>
  </TitlesOfParts>
  <Company>CCPS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masoneg</dc:creator>
  <cp:lastModifiedBy>Flynn, Sandy O.</cp:lastModifiedBy>
  <cp:revision>40</cp:revision>
  <dcterms:created xsi:type="dcterms:W3CDTF">2013-04-19T16:47:55Z</dcterms:created>
  <dcterms:modified xsi:type="dcterms:W3CDTF">2013-05-08T14:01:56Z</dcterms:modified>
</cp:coreProperties>
</file>